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p:normalViewPr>
  <p:slideViewPr>
    <p:cSldViewPr>
      <p:cViewPr varScale="1">
        <p:scale>
          <a:sx n="74" d="100"/>
          <a:sy n="74" d="100"/>
        </p:scale>
        <p:origin x="552"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D2EAC54C-CC5F-5444-84C5-3D938777010E}" type="datetimeFigureOut">
              <a:rPr lang="id-ID" smtClean="0"/>
              <a:pPr/>
              <a:t>28/08/2018</a:t>
            </a:fld>
            <a:endParaRPr lang="id-ID"/>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id-ID"/>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614D3F97-400C-9E46-9A6D-B3560854F790}"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EAC54C-CC5F-5444-84C5-3D938777010E}" type="datetimeFigureOut">
              <a:rPr lang="id-ID" smtClean="0"/>
              <a:pPr/>
              <a:t>28/08/2018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4D3F97-400C-9E46-9A6D-B3560854F79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EAC54C-CC5F-5444-84C5-3D938777010E}" type="datetimeFigureOut">
              <a:rPr lang="id-ID" smtClean="0"/>
              <a:pPr/>
              <a:t>28/08/2018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4D3F97-400C-9E46-9A6D-B3560854F79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2EAC54C-CC5F-5444-84C5-3D938777010E}" type="datetimeFigureOut">
              <a:rPr lang="id-ID" smtClean="0"/>
              <a:pPr/>
              <a:t>28/08/2018</a:t>
            </a:fld>
            <a:endParaRPr lang="id-ID"/>
          </a:p>
        </p:txBody>
      </p:sp>
      <p:sp>
        <p:nvSpPr>
          <p:cNvPr id="9" name="Slide Number Placeholder 8"/>
          <p:cNvSpPr>
            <a:spLocks noGrp="1"/>
          </p:cNvSpPr>
          <p:nvPr>
            <p:ph type="sldNum" sz="quarter" idx="15"/>
          </p:nvPr>
        </p:nvSpPr>
        <p:spPr/>
        <p:txBody>
          <a:bodyPr rtlCol="0"/>
          <a:lstStyle/>
          <a:p>
            <a:fld id="{614D3F97-400C-9E46-9A6D-B3560854F790}"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D2EAC54C-CC5F-5444-84C5-3D938777010E}" type="datetimeFigureOut">
              <a:rPr lang="id-ID" smtClean="0"/>
              <a:pPr/>
              <a:t>28/08/2018</a:t>
            </a:fld>
            <a:endParaRPr lang="id-ID"/>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id-ID"/>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614D3F97-400C-9E46-9A6D-B3560854F790}"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2EAC54C-CC5F-5444-84C5-3D938777010E}" type="datetimeFigureOut">
              <a:rPr lang="id-ID" smtClean="0"/>
              <a:pPr/>
              <a:t>28/08/2018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14D3F97-400C-9E46-9A6D-B3560854F790}" type="slidenum">
              <a:rPr lang="id-ID" smtClean="0"/>
              <a:pPr/>
              <a:t>‹#›</a:t>
            </a:fld>
            <a:endParaRPr lang="id-ID"/>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2EAC54C-CC5F-5444-84C5-3D938777010E}" type="datetimeFigureOut">
              <a:rPr lang="id-ID" smtClean="0"/>
              <a:pPr/>
              <a:t>28/08/2018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14D3F97-400C-9E46-9A6D-B3560854F790}" type="slidenum">
              <a:rPr lang="id-ID" smtClean="0"/>
              <a:pPr/>
              <a:t>‹#›</a:t>
            </a:fld>
            <a:endParaRPr lang="id-ID"/>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2EAC54C-CC5F-5444-84C5-3D938777010E}" type="datetimeFigureOut">
              <a:rPr lang="id-ID" smtClean="0"/>
              <a:pPr/>
              <a:t>28/08/2018</a:t>
            </a:fld>
            <a:endParaRPr lang="id-ID"/>
          </a:p>
        </p:txBody>
      </p:sp>
      <p:sp>
        <p:nvSpPr>
          <p:cNvPr id="7" name="Slide Number Placeholder 6"/>
          <p:cNvSpPr>
            <a:spLocks noGrp="1"/>
          </p:cNvSpPr>
          <p:nvPr>
            <p:ph type="sldNum" sz="quarter" idx="11"/>
          </p:nvPr>
        </p:nvSpPr>
        <p:spPr/>
        <p:txBody>
          <a:bodyPr rtlCol="0"/>
          <a:lstStyle/>
          <a:p>
            <a:fld id="{614D3F97-400C-9E46-9A6D-B3560854F790}"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AC54C-CC5F-5444-84C5-3D938777010E}" type="datetimeFigureOut">
              <a:rPr lang="id-ID" smtClean="0"/>
              <a:pPr/>
              <a:t>28/08/2018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14D3F97-400C-9E46-9A6D-B3560854F79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2EAC54C-CC5F-5444-84C5-3D938777010E}" type="datetimeFigureOut">
              <a:rPr lang="id-ID" smtClean="0"/>
              <a:pPr/>
              <a:t>28/08/2018</a:t>
            </a:fld>
            <a:endParaRPr lang="id-ID"/>
          </a:p>
        </p:txBody>
      </p:sp>
      <p:sp>
        <p:nvSpPr>
          <p:cNvPr id="22" name="Slide Number Placeholder 21"/>
          <p:cNvSpPr>
            <a:spLocks noGrp="1"/>
          </p:cNvSpPr>
          <p:nvPr>
            <p:ph type="sldNum" sz="quarter" idx="15"/>
          </p:nvPr>
        </p:nvSpPr>
        <p:spPr/>
        <p:txBody>
          <a:bodyPr rtlCol="0"/>
          <a:lstStyle/>
          <a:p>
            <a:fld id="{614D3F97-400C-9E46-9A6D-B3560854F790}"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2EAC54C-CC5F-5444-84C5-3D938777010E}" type="datetimeFigureOut">
              <a:rPr lang="id-ID" smtClean="0"/>
              <a:pPr/>
              <a:t>28/08/2018</a:t>
            </a:fld>
            <a:endParaRPr lang="id-ID"/>
          </a:p>
        </p:txBody>
      </p:sp>
      <p:sp>
        <p:nvSpPr>
          <p:cNvPr id="18" name="Slide Number Placeholder 17"/>
          <p:cNvSpPr>
            <a:spLocks noGrp="1"/>
          </p:cNvSpPr>
          <p:nvPr>
            <p:ph type="sldNum" sz="quarter" idx="11"/>
          </p:nvPr>
        </p:nvSpPr>
        <p:spPr/>
        <p:txBody>
          <a:bodyPr rtlCol="0"/>
          <a:lstStyle/>
          <a:p>
            <a:fld id="{614D3F97-400C-9E46-9A6D-B3560854F790}"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2EAC54C-CC5F-5444-84C5-3D938777010E}" type="datetimeFigureOut">
              <a:rPr lang="id-ID" smtClean="0"/>
              <a:pPr/>
              <a:t>28/08/2018</a:t>
            </a:fld>
            <a:endParaRPr lang="id-ID"/>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614D3F97-400C-9E46-9A6D-B3560854F79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8.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82986556-F17C-F741-98D4-E4A5F39A5328}"/>
              </a:ext>
            </a:extLst>
          </p:cNvPr>
          <p:cNvSpPr>
            <a:spLocks noGrp="1"/>
          </p:cNvSpPr>
          <p:nvPr>
            <p:ph type="ctrTitle"/>
          </p:nvPr>
        </p:nvSpPr>
        <p:spPr>
          <a:xfrm>
            <a:off x="2895600" y="1828800"/>
            <a:ext cx="8229600" cy="1894362"/>
          </a:xfrm>
        </p:spPr>
        <p:txBody>
          <a:bodyPr/>
          <a:lstStyle/>
          <a:p>
            <a:r>
              <a:rPr lang="id-ID" dirty="0"/>
              <a:t>Prakarya</a:t>
            </a:r>
          </a:p>
        </p:txBody>
      </p:sp>
      <p:sp>
        <p:nvSpPr>
          <p:cNvPr id="3" name="Subjudul 2">
            <a:extLst>
              <a:ext uri="{FF2B5EF4-FFF2-40B4-BE49-F238E27FC236}">
                <a16:creationId xmlns:a16="http://schemas.microsoft.com/office/drawing/2014/main" xmlns="" id="{B6AFBBFA-70F1-DF43-B4F6-5F5EAA172A4B}"/>
              </a:ext>
            </a:extLst>
          </p:cNvPr>
          <p:cNvSpPr>
            <a:spLocks noGrp="1"/>
          </p:cNvSpPr>
          <p:nvPr>
            <p:ph type="subTitle" idx="1"/>
          </p:nvPr>
        </p:nvSpPr>
        <p:spPr>
          <a:xfrm>
            <a:off x="2971800" y="3810000"/>
            <a:ext cx="8229600" cy="1981200"/>
          </a:xfrm>
        </p:spPr>
        <p:txBody>
          <a:bodyPr>
            <a:normAutofit lnSpcReduction="10000"/>
          </a:bodyPr>
          <a:lstStyle/>
          <a:p>
            <a:r>
              <a:rPr lang="id-ID" dirty="0"/>
              <a:t>Nama anggota :</a:t>
            </a:r>
          </a:p>
          <a:p>
            <a:pPr>
              <a:buFont typeface="Wingdings" pitchFamily="2" charset="2"/>
              <a:buChar char="q"/>
            </a:pPr>
            <a:r>
              <a:rPr lang="id-ID" dirty="0"/>
              <a:t>Oik </a:t>
            </a:r>
            <a:r>
              <a:rPr lang="id-ID" dirty="0" smtClean="0"/>
              <a:t>Firmansyah</a:t>
            </a:r>
            <a:endParaRPr lang="en-US" dirty="0" smtClean="0"/>
          </a:p>
          <a:p>
            <a:pPr>
              <a:buFont typeface="Wingdings" pitchFamily="2" charset="2"/>
              <a:buChar char="q"/>
            </a:pPr>
            <a:r>
              <a:rPr lang="id-ID" dirty="0" smtClean="0"/>
              <a:t>Ratna </a:t>
            </a:r>
            <a:r>
              <a:rPr lang="id-ID" dirty="0"/>
              <a:t>Sari </a:t>
            </a:r>
            <a:r>
              <a:rPr lang="id-ID" dirty="0" smtClean="0"/>
              <a:t>Dewi</a:t>
            </a:r>
            <a:endParaRPr lang="en-US" dirty="0" smtClean="0"/>
          </a:p>
          <a:p>
            <a:pPr>
              <a:buFont typeface="Wingdings" pitchFamily="2" charset="2"/>
              <a:buChar char="q"/>
            </a:pPr>
            <a:r>
              <a:rPr lang="id-ID" dirty="0" smtClean="0"/>
              <a:t>Rita Belasewani</a:t>
            </a:r>
            <a:endParaRPr lang="en-US" dirty="0" smtClean="0"/>
          </a:p>
          <a:p>
            <a:pPr>
              <a:buFont typeface="Wingdings" pitchFamily="2" charset="2"/>
              <a:buChar char="q"/>
            </a:pPr>
            <a:r>
              <a:rPr lang="id-ID" dirty="0" smtClean="0"/>
              <a:t>Wahyu </a:t>
            </a:r>
            <a:r>
              <a:rPr lang="id-ID" dirty="0"/>
              <a:t>Nur </a:t>
            </a:r>
            <a:r>
              <a:rPr lang="id-ID" dirty="0" smtClean="0"/>
              <a:t>Riski</a:t>
            </a:r>
            <a:endParaRPr lang="en-US" dirty="0" smtClean="0"/>
          </a:p>
          <a:p>
            <a:pPr>
              <a:buFont typeface="Wingdings" pitchFamily="2" charset="2"/>
              <a:buChar char="q"/>
            </a:pPr>
            <a:r>
              <a:rPr lang="id-ID" dirty="0" smtClean="0"/>
              <a:t>WitaAmelia</a:t>
            </a:r>
            <a:endParaRPr lang="id-ID" dirty="0"/>
          </a:p>
        </p:txBody>
      </p:sp>
    </p:spTree>
    <p:extLst>
      <p:ext uri="{BB962C8B-B14F-4D97-AF65-F5344CB8AC3E}">
        <p14:creationId xmlns:p14="http://schemas.microsoft.com/office/powerpoint/2010/main" val="1776237899"/>
      </p:ext>
    </p:extLst>
  </p:cSld>
  <p:clrMapOvr>
    <a:masterClrMapping/>
  </p:clrMapOvr>
  <p:transition>
    <p:cut/>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4400" dirty="0" smtClean="0">
                <a:solidFill>
                  <a:schemeClr val="tx1"/>
                </a:solidFill>
              </a:rPr>
              <a:t>Pertanyaan</a:t>
            </a:r>
            <a:endParaRPr lang="en-US" sz="4400" dirty="0">
              <a:solidFill>
                <a:schemeClr val="tx1"/>
              </a:solidFill>
            </a:endParaRPr>
          </a:p>
        </p:txBody>
      </p:sp>
      <p:sp>
        <p:nvSpPr>
          <p:cNvPr id="3" name="Content Placeholder 2"/>
          <p:cNvSpPr>
            <a:spLocks noGrp="1"/>
          </p:cNvSpPr>
          <p:nvPr>
            <p:ph sz="quarter" idx="1"/>
          </p:nvPr>
        </p:nvSpPr>
        <p:spPr/>
        <p:txBody>
          <a:bodyPr/>
          <a:lstStyle/>
          <a:p>
            <a:r>
              <a:rPr lang="id-ID" dirty="0" smtClean="0"/>
              <a:t>Apa yang dimaksud dengan mystery shopper? (Sujud, Kelompok 8)</a:t>
            </a:r>
          </a:p>
          <a:p>
            <a:r>
              <a:rPr lang="id-ID" dirty="0" smtClean="0"/>
              <a:t>Apa yang dimaksud dengan biaya overhead? (Yulis, Kelompok 7)</a:t>
            </a:r>
          </a:p>
          <a:p>
            <a:r>
              <a:rPr lang="id-ID" dirty="0" smtClean="0"/>
              <a:t>Apa yang dimaksud dengan sponsorship? (Teuku, Kelompok 6)</a:t>
            </a:r>
            <a:endParaRPr lang="en-US" dirty="0"/>
          </a:p>
        </p:txBody>
      </p:sp>
    </p:spTree>
    <p:extLst>
      <p:ext uri="{BB962C8B-B14F-4D97-AF65-F5344CB8AC3E}">
        <p14:creationId xmlns:p14="http://schemas.microsoft.com/office/powerpoint/2010/main" val="22612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469375F1-2BEF-544B-8A55-728EF12A5F06}"/>
              </a:ext>
            </a:extLst>
          </p:cNvPr>
          <p:cNvSpPr>
            <a:spLocks noGrp="1"/>
          </p:cNvSpPr>
          <p:nvPr>
            <p:ph type="title"/>
          </p:nvPr>
        </p:nvSpPr>
        <p:spPr/>
        <p:txBody>
          <a:bodyPr>
            <a:normAutofit/>
          </a:bodyPr>
          <a:lstStyle/>
          <a:p>
            <a:r>
              <a:rPr lang="id-ID" dirty="0"/>
              <a:t>4. Perencanaan Pemasaran Usaha Kerajinan dari Bahan Limbah Berbentuk Bangun Datar</a:t>
            </a:r>
          </a:p>
        </p:txBody>
      </p:sp>
      <p:sp>
        <p:nvSpPr>
          <p:cNvPr id="3" name="Tampungan Konten 2">
            <a:extLst>
              <a:ext uri="{FF2B5EF4-FFF2-40B4-BE49-F238E27FC236}">
                <a16:creationId xmlns:a16="http://schemas.microsoft.com/office/drawing/2014/main" xmlns="" id="{A1D73812-EB47-5843-B321-4A3191674B39}"/>
              </a:ext>
            </a:extLst>
          </p:cNvPr>
          <p:cNvSpPr>
            <a:spLocks noGrp="1"/>
          </p:cNvSpPr>
          <p:nvPr>
            <p:ph sz="quarter" idx="1"/>
          </p:nvPr>
        </p:nvSpPr>
        <p:spPr/>
        <p:txBody>
          <a:bodyPr/>
          <a:lstStyle/>
          <a:p>
            <a:r>
              <a:rPr lang="id-ID" dirty="0"/>
              <a:t>Indonesia sangat kaya baik dari kekayaan alam maupun budayanya. Komoditas produk kerajinan negara Indonesia banyak dikenal di mancanegara. Banyak sekali pengusaha asal Indonesia yang menggantungkan hidupnya dari usaha kerajinan tersebut, baik yang sifatnya lokal maupun yang sudah go international. Indonesia memiliki banyak tempat wisata dan menjadi prospek bisnis kerajinan yang sangat baik</a:t>
            </a:r>
            <a:r>
              <a:rPr lang="id-ID" dirty="0" smtClean="0"/>
              <a:t>.</a:t>
            </a:r>
            <a:endParaRPr lang="en-US" dirty="0" smtClean="0"/>
          </a:p>
          <a:p>
            <a:pPr>
              <a:buNone/>
            </a:pPr>
            <a:endParaRPr lang="id-ID" dirty="0"/>
          </a:p>
        </p:txBody>
      </p:sp>
    </p:spTree>
    <p:extLst>
      <p:ext uri="{BB962C8B-B14F-4D97-AF65-F5344CB8AC3E}">
        <p14:creationId xmlns:p14="http://schemas.microsoft.com/office/powerpoint/2010/main" val="1100772216"/>
      </p:ext>
    </p:extLst>
  </p:cSld>
  <p:clrMapOvr>
    <a:masterClrMapping/>
  </p:clrMapOvr>
  <p:transition>
    <p:dissolv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xmlns="" id="{1DF7EB3D-333C-2A44-8722-0CD8B0903084}"/>
              </a:ext>
            </a:extLst>
          </p:cNvPr>
          <p:cNvSpPr>
            <a:spLocks noGrp="1"/>
          </p:cNvSpPr>
          <p:nvPr>
            <p:ph sz="quarter" idx="1"/>
          </p:nvPr>
        </p:nvSpPr>
        <p:spPr>
          <a:xfrm>
            <a:off x="609600" y="762000"/>
            <a:ext cx="9956800" cy="5711952"/>
          </a:xfrm>
        </p:spPr>
        <p:txBody>
          <a:bodyPr/>
          <a:lstStyle/>
          <a:p>
            <a:r>
              <a:rPr lang="id-ID" dirty="0"/>
              <a:t>Philip Kotler dan Gary Amstrong dalam bukunya Dasar Dasar Pemasaran mendefinisikan pemasaran sebagai proses dimana perusahaan menciptakan nilai bagi pelanggan dan membangun hubungan yang kuat dengan pelanggan, dengan tujuan menangkap nilai dari pelanggan sebagai imbalannya</a:t>
            </a:r>
            <a:r>
              <a:rPr lang="id-ID" dirty="0" smtClean="0"/>
              <a:t>.</a:t>
            </a:r>
            <a:endParaRPr lang="en-US" dirty="0" smtClean="0"/>
          </a:p>
          <a:p>
            <a:pPr>
              <a:buNone/>
            </a:pPr>
            <a:endParaRPr lang="id-ID" dirty="0"/>
          </a:p>
        </p:txBody>
      </p:sp>
      <p:pic>
        <p:nvPicPr>
          <p:cNvPr id="4" name="Picture 3" descr="d6d1598d9c38cad2ca565bf79558e856.jpg"/>
          <p:cNvPicPr>
            <a:picLocks noChangeAspect="1"/>
          </p:cNvPicPr>
          <p:nvPr/>
        </p:nvPicPr>
        <p:blipFill>
          <a:blip r:embed="rId3" cstate="print"/>
          <a:stretch>
            <a:fillRect/>
          </a:stretch>
        </p:blipFill>
        <p:spPr>
          <a:xfrm>
            <a:off x="3048000" y="2895600"/>
            <a:ext cx="2590800" cy="3276600"/>
          </a:xfrm>
          <a:prstGeom prst="rect">
            <a:avLst/>
          </a:prstGeom>
        </p:spPr>
      </p:pic>
      <p:pic>
        <p:nvPicPr>
          <p:cNvPr id="5" name="Picture 4" descr="philip_kotler.png"/>
          <p:cNvPicPr>
            <a:picLocks noChangeAspect="1"/>
          </p:cNvPicPr>
          <p:nvPr/>
        </p:nvPicPr>
        <p:blipFill>
          <a:blip r:embed="rId4"/>
          <a:stretch>
            <a:fillRect/>
          </a:stretch>
        </p:blipFill>
        <p:spPr>
          <a:xfrm>
            <a:off x="6019800" y="2895600"/>
            <a:ext cx="2514600" cy="3276600"/>
          </a:xfrm>
          <a:prstGeom prst="rect">
            <a:avLst/>
          </a:prstGeom>
        </p:spPr>
      </p:pic>
    </p:spTree>
    <p:extLst>
      <p:ext uri="{BB962C8B-B14F-4D97-AF65-F5344CB8AC3E}">
        <p14:creationId xmlns:p14="http://schemas.microsoft.com/office/powerpoint/2010/main" val="2153829725"/>
      </p:ext>
    </p:extLst>
  </p:cSld>
  <p:clrMapOvr>
    <a:masterClrMapping/>
  </p:clrMapOvr>
  <p:transition>
    <p:wipe dir="d"/>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xmlns="" id="{692F50CB-205F-A043-89B1-869FCDAD8DE9}"/>
              </a:ext>
            </a:extLst>
          </p:cNvPr>
          <p:cNvSpPr>
            <a:spLocks noGrp="1"/>
          </p:cNvSpPr>
          <p:nvPr>
            <p:ph sz="quarter" idx="1"/>
          </p:nvPr>
        </p:nvSpPr>
        <p:spPr>
          <a:xfrm>
            <a:off x="609600" y="762000"/>
            <a:ext cx="9956800" cy="5711952"/>
          </a:xfrm>
        </p:spPr>
        <p:txBody>
          <a:bodyPr/>
          <a:lstStyle/>
          <a:p>
            <a:r>
              <a:rPr lang="id-ID" dirty="0"/>
              <a:t>Beberapa hal penting yang berkaitan dengan aspek pemasaran sebagai berikut :</a:t>
            </a:r>
          </a:p>
          <a:p>
            <a:pPr marL="457200" indent="-457200">
              <a:buAutoNum type="alphaUcPeriod"/>
            </a:pPr>
            <a:r>
              <a:rPr lang="id-ID" dirty="0" smtClean="0"/>
              <a:t>Memahami </a:t>
            </a:r>
            <a:r>
              <a:rPr lang="id-ID" dirty="0"/>
              <a:t>seni </a:t>
            </a:r>
            <a:r>
              <a:rPr lang="id-ID" dirty="0" smtClean="0"/>
              <a:t>menjual</a:t>
            </a:r>
            <a:endParaRPr lang="en-US" dirty="0" smtClean="0"/>
          </a:p>
          <a:p>
            <a:pPr marL="457200" indent="-457200">
              <a:buNone/>
            </a:pPr>
            <a:r>
              <a:rPr lang="en-US" dirty="0" smtClean="0"/>
              <a:t>	</a:t>
            </a:r>
            <a:r>
              <a:rPr lang="id-ID" dirty="0" smtClean="0"/>
              <a:t>Bagian </a:t>
            </a:r>
            <a:r>
              <a:rPr lang="id-ID" dirty="0"/>
              <a:t>penjualan merupakan salah satu bagian terpenting dalam sebuah perusahaan. Oleh karena itu, dibutuhkan tenaga jual yang profesional. Perlu diingat, bahwa penjual itu tidak hanya menjual produk atau bisnisnya saja,  tetapi juga menjual kualitas produk tersebut.</a:t>
            </a:r>
          </a:p>
        </p:txBody>
      </p:sp>
      <p:pic>
        <p:nvPicPr>
          <p:cNvPr id="4" name="Picture 3" descr="CASHIER.jpg"/>
          <p:cNvPicPr>
            <a:picLocks noChangeAspect="1"/>
          </p:cNvPicPr>
          <p:nvPr/>
        </p:nvPicPr>
        <p:blipFill>
          <a:blip r:embed="rId3"/>
          <a:stretch>
            <a:fillRect/>
          </a:stretch>
        </p:blipFill>
        <p:spPr>
          <a:xfrm>
            <a:off x="4191000" y="3810000"/>
            <a:ext cx="3581400" cy="2751667"/>
          </a:xfrm>
          <a:prstGeom prst="rect">
            <a:avLst/>
          </a:prstGeom>
        </p:spPr>
      </p:pic>
    </p:spTree>
    <p:extLst>
      <p:ext uri="{BB962C8B-B14F-4D97-AF65-F5344CB8AC3E}">
        <p14:creationId xmlns:p14="http://schemas.microsoft.com/office/powerpoint/2010/main" val="1420254771"/>
      </p:ext>
    </p:extLst>
  </p:cSld>
  <p:clrMapOvr>
    <a:masterClrMapping/>
  </p:clrMapOvr>
  <p:transition>
    <p:wedg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xmlns="" id="{90E9B834-1BEF-AD40-8791-48D3F63E6B6E}"/>
              </a:ext>
            </a:extLst>
          </p:cNvPr>
          <p:cNvSpPr>
            <a:spLocks noGrp="1"/>
          </p:cNvSpPr>
          <p:nvPr>
            <p:ph sz="quarter" idx="1"/>
          </p:nvPr>
        </p:nvSpPr>
        <p:spPr>
          <a:xfrm>
            <a:off x="609600" y="609600"/>
            <a:ext cx="9956800" cy="5864352"/>
          </a:xfrm>
        </p:spPr>
        <p:txBody>
          <a:bodyPr/>
          <a:lstStyle/>
          <a:p>
            <a:r>
              <a:rPr lang="id-ID" dirty="0"/>
              <a:t>B. Menetapkan harga </a:t>
            </a:r>
            <a:r>
              <a:rPr lang="id-ID" dirty="0" smtClean="0"/>
              <a:t>jual</a:t>
            </a:r>
            <a:endParaRPr lang="en-US" dirty="0" smtClean="0"/>
          </a:p>
          <a:p>
            <a:pPr>
              <a:buNone/>
            </a:pPr>
            <a:r>
              <a:rPr lang="en-US" dirty="0" smtClean="0"/>
              <a:t>	</a:t>
            </a:r>
            <a:r>
              <a:rPr lang="id-ID" dirty="0" smtClean="0"/>
              <a:t>Penetapan </a:t>
            </a:r>
            <a:r>
              <a:rPr lang="id-ID" dirty="0"/>
              <a:t>harga harus disesuaikan </a:t>
            </a:r>
            <a:r>
              <a:rPr lang="id-ID" dirty="0" smtClean="0"/>
              <a:t>dengan </a:t>
            </a:r>
            <a:r>
              <a:rPr lang="id-ID" dirty="0"/>
              <a:t>target pasar, segmen pasar, dan posisi produk di pasar.Hal-hal yang harus dipertimbangkan dalam menentukan harga sebagai berikut:</a:t>
            </a:r>
          </a:p>
          <a:p>
            <a:pPr marL="514350" indent="-514350">
              <a:buAutoNum type="arabicPeriod"/>
            </a:pPr>
            <a:r>
              <a:rPr lang="id-ID" dirty="0"/>
              <a:t>Biaya bahan baku dan suplainya</a:t>
            </a:r>
          </a:p>
          <a:p>
            <a:pPr marL="514350" indent="-514350">
              <a:buAutoNum type="arabicPeriod" startAt="2"/>
            </a:pPr>
            <a:r>
              <a:rPr lang="id-ID" dirty="0"/>
              <a:t>Biaya overhead</a:t>
            </a:r>
          </a:p>
          <a:p>
            <a:pPr marL="457200" indent="-457200">
              <a:buAutoNum type="arabicPeriod" startAt="3"/>
            </a:pPr>
            <a:r>
              <a:rPr lang="id-ID" dirty="0" smtClean="0"/>
              <a:t>Biaya </a:t>
            </a:r>
            <a:r>
              <a:rPr lang="id-ID" dirty="0"/>
              <a:t>tenaga </a:t>
            </a:r>
            <a:r>
              <a:rPr lang="id-ID" dirty="0" smtClean="0"/>
              <a:t>kerja</a:t>
            </a:r>
            <a:endParaRPr lang="en-US" dirty="0" smtClean="0"/>
          </a:p>
          <a:p>
            <a:pPr marL="457200" indent="-457200">
              <a:buAutoNum type="arabicPeriod" startAt="3"/>
            </a:pPr>
            <a:endParaRPr lang="id-ID" dirty="0"/>
          </a:p>
        </p:txBody>
      </p:sp>
      <p:pic>
        <p:nvPicPr>
          <p:cNvPr id="4" name="Picture 3" descr="images-563f5f2a117b61ae09d6e14b.jpg"/>
          <p:cNvPicPr>
            <a:picLocks noChangeAspect="1"/>
          </p:cNvPicPr>
          <p:nvPr/>
        </p:nvPicPr>
        <p:blipFill>
          <a:blip r:embed="rId3"/>
          <a:stretch>
            <a:fillRect/>
          </a:stretch>
        </p:blipFill>
        <p:spPr>
          <a:xfrm>
            <a:off x="4648200" y="3429000"/>
            <a:ext cx="3860651" cy="2590800"/>
          </a:xfrm>
          <a:prstGeom prst="rect">
            <a:avLst/>
          </a:prstGeom>
        </p:spPr>
      </p:pic>
    </p:spTree>
    <p:extLst>
      <p:ext uri="{BB962C8B-B14F-4D97-AF65-F5344CB8AC3E}">
        <p14:creationId xmlns:p14="http://schemas.microsoft.com/office/powerpoint/2010/main" val="3875748852"/>
      </p:ext>
    </p:extLst>
  </p:cSld>
  <p:clrMapOvr>
    <a:masterClrMapping/>
  </p:clrMapOvr>
  <p:transition>
    <p:pull dir="d"/>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xmlns="" id="{14F8CF90-26FE-B64D-B3FE-2ABF155D6D62}"/>
              </a:ext>
            </a:extLst>
          </p:cNvPr>
          <p:cNvSpPr>
            <a:spLocks noGrp="1"/>
          </p:cNvSpPr>
          <p:nvPr>
            <p:ph sz="quarter" idx="1"/>
          </p:nvPr>
        </p:nvSpPr>
        <p:spPr/>
        <p:txBody>
          <a:bodyPr/>
          <a:lstStyle/>
          <a:p>
            <a:r>
              <a:rPr lang="id-ID" dirty="0"/>
              <a:t>Untuk menentukan harga jual sebuah produk, maka perlu mengetahui total biaya  yang dibutuhkan dalam membuat produk tersebut.</a:t>
            </a:r>
          </a:p>
          <a:p>
            <a:endParaRPr lang="id-ID" dirty="0"/>
          </a:p>
          <a:p>
            <a:pPr marL="0" indent="0">
              <a:buNone/>
            </a:pPr>
            <a:r>
              <a:rPr lang="id-ID" dirty="0"/>
              <a:t>Biaya total = total biaya bahan baku + total biaya overhead + total </a:t>
            </a:r>
            <a:r>
              <a:rPr lang="en-US" dirty="0" smtClean="0"/>
              <a:t>			</a:t>
            </a:r>
            <a:r>
              <a:rPr lang="id-ID" dirty="0" smtClean="0"/>
              <a:t>biaya</a:t>
            </a:r>
            <a:r>
              <a:rPr lang="en-US" dirty="0" smtClean="0"/>
              <a:t>+</a:t>
            </a:r>
            <a:r>
              <a:rPr lang="id-ID" dirty="0" smtClean="0"/>
              <a:t>tenaga </a:t>
            </a:r>
            <a:r>
              <a:rPr lang="id-ID" dirty="0"/>
              <a:t>kerja.</a:t>
            </a:r>
          </a:p>
        </p:txBody>
      </p:sp>
    </p:spTree>
    <p:extLst>
      <p:ext uri="{BB962C8B-B14F-4D97-AF65-F5344CB8AC3E}">
        <p14:creationId xmlns:p14="http://schemas.microsoft.com/office/powerpoint/2010/main" val="419088394"/>
      </p:ext>
    </p:extLst>
  </p:cSld>
  <p:clrMapOvr>
    <a:masterClrMapping/>
  </p:clrMapOvr>
  <p:transition>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xmlns="" id="{96D625DB-B6EA-8A49-B579-C753826E9138}"/>
              </a:ext>
            </a:extLst>
          </p:cNvPr>
          <p:cNvSpPr>
            <a:spLocks noGrp="1"/>
          </p:cNvSpPr>
          <p:nvPr>
            <p:ph sz="quarter" idx="1"/>
          </p:nvPr>
        </p:nvSpPr>
        <p:spPr>
          <a:xfrm>
            <a:off x="609600" y="533400"/>
            <a:ext cx="9956800" cy="5940552"/>
          </a:xfrm>
        </p:spPr>
        <p:txBody>
          <a:bodyPr/>
          <a:lstStyle/>
          <a:p>
            <a:r>
              <a:rPr lang="id-ID" dirty="0"/>
              <a:t>Penentuan harga jual produk juga dapat ditentukan dengan tiga cara, sebagai berikut :</a:t>
            </a:r>
          </a:p>
          <a:p>
            <a:pPr marL="514350" indent="-514350">
              <a:buAutoNum type="arabicParenR"/>
            </a:pPr>
            <a:r>
              <a:rPr lang="id-ID" dirty="0"/>
              <a:t>harga berdasarkan harga pasar (market based price)</a:t>
            </a:r>
          </a:p>
          <a:p>
            <a:pPr marL="514350" indent="-514350">
              <a:buAutoNum type="arabicParenR"/>
            </a:pPr>
            <a:r>
              <a:rPr lang="id-ID" dirty="0"/>
              <a:t>harga berdasarkan biaya (cost based price)</a:t>
            </a:r>
          </a:p>
          <a:p>
            <a:pPr marL="514350" indent="-514350">
              <a:buAutoNum type="arabicParenR"/>
            </a:pPr>
            <a:r>
              <a:rPr lang="id-ID" dirty="0"/>
              <a:t>Harga berdasarkan titik impas (break event point based price</a:t>
            </a:r>
            <a:r>
              <a:rPr lang="id-ID" dirty="0" smtClean="0"/>
              <a:t>)</a:t>
            </a:r>
            <a:endParaRPr lang="en-US" dirty="0" smtClean="0"/>
          </a:p>
          <a:p>
            <a:pPr marL="514350" indent="-514350">
              <a:buNone/>
            </a:pPr>
            <a:endParaRPr lang="id-ID" dirty="0"/>
          </a:p>
        </p:txBody>
      </p:sp>
      <p:pic>
        <p:nvPicPr>
          <p:cNvPr id="4" name="Picture 3" descr="harga-pasar-dalam-islam-1100.jpg"/>
          <p:cNvPicPr>
            <a:picLocks noChangeAspect="1"/>
          </p:cNvPicPr>
          <p:nvPr/>
        </p:nvPicPr>
        <p:blipFill>
          <a:blip r:embed="rId3"/>
          <a:stretch>
            <a:fillRect/>
          </a:stretch>
        </p:blipFill>
        <p:spPr>
          <a:xfrm>
            <a:off x="533400" y="3581400"/>
            <a:ext cx="3421206" cy="2090737"/>
          </a:xfrm>
          <a:prstGeom prst="rect">
            <a:avLst/>
          </a:prstGeom>
        </p:spPr>
      </p:pic>
      <p:pic>
        <p:nvPicPr>
          <p:cNvPr id="5" name="Picture 4" descr="biaya-pemasaran-lebih-hemat.jpg"/>
          <p:cNvPicPr>
            <a:picLocks noChangeAspect="1"/>
          </p:cNvPicPr>
          <p:nvPr/>
        </p:nvPicPr>
        <p:blipFill>
          <a:blip r:embed="rId4"/>
          <a:stretch>
            <a:fillRect/>
          </a:stretch>
        </p:blipFill>
        <p:spPr>
          <a:xfrm>
            <a:off x="4038600" y="3505200"/>
            <a:ext cx="3540139" cy="2133600"/>
          </a:xfrm>
          <a:prstGeom prst="rect">
            <a:avLst/>
          </a:prstGeom>
        </p:spPr>
      </p:pic>
      <p:pic>
        <p:nvPicPr>
          <p:cNvPr id="6" name="Picture 5" descr="bep2.jpg"/>
          <p:cNvPicPr>
            <a:picLocks noChangeAspect="1"/>
          </p:cNvPicPr>
          <p:nvPr/>
        </p:nvPicPr>
        <p:blipFill>
          <a:blip r:embed="rId5"/>
          <a:stretch>
            <a:fillRect/>
          </a:stretch>
        </p:blipFill>
        <p:spPr>
          <a:xfrm>
            <a:off x="7391400" y="3429000"/>
            <a:ext cx="3553021" cy="2362200"/>
          </a:xfrm>
          <a:prstGeom prst="rect">
            <a:avLst/>
          </a:prstGeom>
        </p:spPr>
      </p:pic>
    </p:spTree>
    <p:extLst>
      <p:ext uri="{BB962C8B-B14F-4D97-AF65-F5344CB8AC3E}">
        <p14:creationId xmlns:p14="http://schemas.microsoft.com/office/powerpoint/2010/main" val="4211875917"/>
      </p:ext>
    </p:extLst>
  </p:cSld>
  <p:clrMapOvr>
    <a:masterClrMapping/>
  </p:clrMapOvr>
  <p:transition>
    <p:wipe dir="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88CA81A4-E0A8-9B41-AABB-5F6F0B852F9A}"/>
              </a:ext>
            </a:extLst>
          </p:cNvPr>
          <p:cNvSpPr>
            <a:spLocks noGrp="1"/>
          </p:cNvSpPr>
          <p:nvPr>
            <p:ph type="title"/>
          </p:nvPr>
        </p:nvSpPr>
        <p:spPr/>
        <p:txBody>
          <a:bodyPr/>
          <a:lstStyle/>
          <a:p>
            <a:r>
              <a:rPr lang="id-ID" dirty="0"/>
              <a:t>C. Menganalisis kepuasan pelanggan</a:t>
            </a:r>
          </a:p>
        </p:txBody>
      </p:sp>
      <p:sp>
        <p:nvSpPr>
          <p:cNvPr id="3" name="Tampungan Konten 2">
            <a:extLst>
              <a:ext uri="{FF2B5EF4-FFF2-40B4-BE49-F238E27FC236}">
                <a16:creationId xmlns:a16="http://schemas.microsoft.com/office/drawing/2014/main" xmlns="" id="{AF2E0EE8-B3FD-6D45-A054-88B902D28012}"/>
              </a:ext>
            </a:extLst>
          </p:cNvPr>
          <p:cNvSpPr>
            <a:spLocks noGrp="1"/>
          </p:cNvSpPr>
          <p:nvPr>
            <p:ph sz="quarter" idx="1"/>
          </p:nvPr>
        </p:nvSpPr>
        <p:spPr>
          <a:xfrm>
            <a:off x="609600" y="1600200"/>
            <a:ext cx="7924800" cy="4873752"/>
          </a:xfrm>
        </p:spPr>
        <p:txBody>
          <a:bodyPr/>
          <a:lstStyle/>
          <a:p>
            <a:r>
              <a:rPr lang="id-ID" dirty="0"/>
              <a:t>Kepuasan pelanggan adalah tingkat perasaan seseorang setelah membandingkan kinerja produk (hasil) yang bisa dirasakan dan sesuai dengan harapannya.</a:t>
            </a:r>
          </a:p>
          <a:p>
            <a:r>
              <a:rPr lang="id-ID" dirty="0"/>
              <a:t>Metode-metode yang bisa digunakan Untuk mengukur tingkat kepuasan pelanggan sebagai berikut :</a:t>
            </a:r>
          </a:p>
          <a:p>
            <a:pPr marL="514350" indent="-514350">
              <a:buAutoNum type="arabicPeriod"/>
            </a:pPr>
            <a:r>
              <a:rPr lang="id-ID" dirty="0"/>
              <a:t>Sistem keluhan dan saran</a:t>
            </a:r>
          </a:p>
          <a:p>
            <a:pPr marL="514350" indent="-514350">
              <a:buAutoNum type="arabicPeriod"/>
            </a:pPr>
            <a:r>
              <a:rPr lang="id-ID" dirty="0"/>
              <a:t>Survei kepuasan pelanggan secara berkala</a:t>
            </a:r>
          </a:p>
          <a:p>
            <a:pPr marL="514350" indent="-514350">
              <a:buAutoNum type="arabicPeriod"/>
            </a:pPr>
            <a:r>
              <a:rPr lang="id-ID" dirty="0"/>
              <a:t>Ghost shopping atau mystery shopper</a:t>
            </a:r>
          </a:p>
        </p:txBody>
      </p:sp>
      <p:pic>
        <p:nvPicPr>
          <p:cNvPr id="4" name="Picture 3" descr="f984038f05b21748a8cc1e5cc53d11181a25c35e.jpg"/>
          <p:cNvPicPr>
            <a:picLocks noChangeAspect="1"/>
          </p:cNvPicPr>
          <p:nvPr/>
        </p:nvPicPr>
        <p:blipFill>
          <a:blip r:embed="rId3"/>
          <a:stretch>
            <a:fillRect/>
          </a:stretch>
        </p:blipFill>
        <p:spPr>
          <a:xfrm>
            <a:off x="7924800" y="2514600"/>
            <a:ext cx="3733800" cy="2667000"/>
          </a:xfrm>
          <a:prstGeom prst="rect">
            <a:avLst/>
          </a:prstGeom>
        </p:spPr>
      </p:pic>
    </p:spTree>
    <p:extLst>
      <p:ext uri="{BB962C8B-B14F-4D97-AF65-F5344CB8AC3E}">
        <p14:creationId xmlns:p14="http://schemas.microsoft.com/office/powerpoint/2010/main" val="2779743806"/>
      </p:ext>
    </p:extLst>
  </p:cSld>
  <p:clrMapOvr>
    <a:masterClrMapping/>
  </p:clrMapOvr>
  <p:transition>
    <p:wedge/>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9C76A769-0F3C-064B-BA14-96C2E52FF02F}"/>
              </a:ext>
            </a:extLst>
          </p:cNvPr>
          <p:cNvSpPr>
            <a:spLocks noGrp="1"/>
          </p:cNvSpPr>
          <p:nvPr>
            <p:ph type="title"/>
          </p:nvPr>
        </p:nvSpPr>
        <p:spPr/>
        <p:txBody>
          <a:bodyPr/>
          <a:lstStyle/>
          <a:p>
            <a:r>
              <a:rPr lang="id-ID" dirty="0"/>
              <a:t>D. Promosi</a:t>
            </a:r>
          </a:p>
        </p:txBody>
      </p:sp>
      <p:sp>
        <p:nvSpPr>
          <p:cNvPr id="3" name="Tampungan Konten 2">
            <a:extLst>
              <a:ext uri="{FF2B5EF4-FFF2-40B4-BE49-F238E27FC236}">
                <a16:creationId xmlns:a16="http://schemas.microsoft.com/office/drawing/2014/main" xmlns="" id="{E4950B9C-B61D-F042-B300-307896E50D42}"/>
              </a:ext>
            </a:extLst>
          </p:cNvPr>
          <p:cNvSpPr>
            <a:spLocks noGrp="1"/>
          </p:cNvSpPr>
          <p:nvPr>
            <p:ph sz="quarter" idx="1"/>
          </p:nvPr>
        </p:nvSpPr>
        <p:spPr>
          <a:xfrm>
            <a:off x="609600" y="1600200"/>
            <a:ext cx="8534400" cy="4873752"/>
          </a:xfrm>
        </p:spPr>
        <p:txBody>
          <a:bodyPr>
            <a:normAutofit lnSpcReduction="10000"/>
          </a:bodyPr>
          <a:lstStyle/>
          <a:p>
            <a:r>
              <a:rPr lang="id-ID" dirty="0"/>
              <a:t>Promosi adalah suatu aktifitas yang dilakukan oleh perusahaan guna mengomunikasikan, mengenalkan, dan mepopulerkan kepada pasar sasarannya.Ada 6 kegiatan dan rencana yang bisa dilakukan untuk mengomunikasikan produk dan merk usaha:</a:t>
            </a:r>
          </a:p>
          <a:p>
            <a:pPr marL="514350" indent="-514350">
              <a:buAutoNum type="arabicPeriod"/>
            </a:pPr>
            <a:r>
              <a:rPr lang="id-ID" dirty="0"/>
              <a:t>Penjualan personal (personal selling) </a:t>
            </a:r>
          </a:p>
          <a:p>
            <a:pPr marL="514350" indent="-514350">
              <a:buAutoNum type="arabicPeriod"/>
            </a:pPr>
            <a:r>
              <a:rPr lang="id-ID" dirty="0"/>
              <a:t>Iklan (adversiting)</a:t>
            </a:r>
          </a:p>
          <a:p>
            <a:pPr marL="514350" indent="-514350">
              <a:buAutoNum type="arabicPeriod"/>
            </a:pPr>
            <a:r>
              <a:rPr lang="id-ID" dirty="0"/>
              <a:t>Promosi penjualan (sales promotion)</a:t>
            </a:r>
          </a:p>
          <a:p>
            <a:pPr marL="514350" indent="-514350">
              <a:buAutoNum type="arabicPeriod"/>
            </a:pPr>
            <a:r>
              <a:rPr lang="id-ID" dirty="0"/>
              <a:t>Publikasi (publication)</a:t>
            </a:r>
          </a:p>
          <a:p>
            <a:pPr marL="514350" indent="-514350">
              <a:buAutoNum type="arabicPeriod"/>
            </a:pPr>
            <a:r>
              <a:rPr lang="id-ID" dirty="0"/>
              <a:t>Sponsorship</a:t>
            </a:r>
          </a:p>
          <a:p>
            <a:pPr marL="514350" indent="-514350">
              <a:buAutoNum type="arabicPeriod"/>
            </a:pPr>
            <a:r>
              <a:rPr lang="id-ID" dirty="0"/>
              <a:t>Komunikasi ditempat konsumen yang akan membeli (pint of purchase)</a:t>
            </a:r>
          </a:p>
        </p:txBody>
      </p:sp>
      <p:pic>
        <p:nvPicPr>
          <p:cNvPr id="4" name="Picture 3" descr="UKM-PROMO.png"/>
          <p:cNvPicPr>
            <a:picLocks noChangeAspect="1"/>
          </p:cNvPicPr>
          <p:nvPr/>
        </p:nvPicPr>
        <p:blipFill>
          <a:blip r:embed="rId3"/>
          <a:stretch>
            <a:fillRect/>
          </a:stretch>
        </p:blipFill>
        <p:spPr>
          <a:xfrm>
            <a:off x="8077200" y="2881313"/>
            <a:ext cx="3609109" cy="2481262"/>
          </a:xfrm>
          <a:prstGeom prst="rect">
            <a:avLst/>
          </a:prstGeom>
        </p:spPr>
      </p:pic>
    </p:spTree>
    <p:extLst>
      <p:ext uri="{BB962C8B-B14F-4D97-AF65-F5344CB8AC3E}">
        <p14:creationId xmlns:p14="http://schemas.microsoft.com/office/powerpoint/2010/main" val="3909326626"/>
      </p:ext>
    </p:extLst>
  </p:cSld>
  <p:clrMapOvr>
    <a:masterClrMapping/>
  </p:clrMapOvr>
  <p:transition>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TotalTime>
  <Words>372</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Schoolbook</vt:lpstr>
      <vt:lpstr>Wingdings</vt:lpstr>
      <vt:lpstr>Wingdings 2</vt:lpstr>
      <vt:lpstr>Oriel</vt:lpstr>
      <vt:lpstr>Prakarya</vt:lpstr>
      <vt:lpstr>4. Perencanaan Pemasaran Usaha Kerajinan dari Bahan Limbah Berbentuk Bangun Datar</vt:lpstr>
      <vt:lpstr>PowerPoint Presentation</vt:lpstr>
      <vt:lpstr>PowerPoint Presentation</vt:lpstr>
      <vt:lpstr>PowerPoint Presentation</vt:lpstr>
      <vt:lpstr>PowerPoint Presentation</vt:lpstr>
      <vt:lpstr>PowerPoint Presentation</vt:lpstr>
      <vt:lpstr>C. Menganalisis kepuasan pelanggan</vt:lpstr>
      <vt:lpstr>D. Promosi</vt:lpstr>
      <vt:lpstr>Pertanyaan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Prakarya</dc:title>
  <cp:lastModifiedBy>ismail - [2010]</cp:lastModifiedBy>
  <cp:revision>5</cp:revision>
  <dcterms:modified xsi:type="dcterms:W3CDTF">2018-08-28T02:46:34Z</dcterms:modified>
</cp:coreProperties>
</file>